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  <p:sldMasterId id="2147483680" r:id="rId2"/>
    <p:sldMasterId id="2147483702" r:id="rId3"/>
    <p:sldMasterId id="214748372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4" r:id="rId6"/>
    <p:sldId id="273" r:id="rId7"/>
    <p:sldId id="279" r:id="rId8"/>
    <p:sldId id="280" r:id="rId9"/>
    <p:sldId id="275" r:id="rId10"/>
    <p:sldId id="281" r:id="rId11"/>
    <p:sldId id="282" r:id="rId12"/>
    <p:sldId id="283" r:id="rId13"/>
    <p:sldId id="276" r:id="rId14"/>
    <p:sldId id="284" r:id="rId15"/>
    <p:sldId id="285" r:id="rId16"/>
    <p:sldId id="286" r:id="rId17"/>
    <p:sldId id="277" r:id="rId18"/>
    <p:sldId id="287" r:id="rId19"/>
    <p:sldId id="278" r:id="rId20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00503000000020004" pitchFamily="2" charset="0"/>
      <p:regular r:id="rId27"/>
      <p:bold r:id="rId28"/>
    </p:embeddedFont>
  </p:embeddedFontLst>
  <p:defaultTextStyle>
    <a:defPPr>
      <a:defRPr lang="en-US"/>
    </a:defPPr>
    <a:lvl1pPr marL="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2D"/>
    <a:srgbClr val="4DB6AC"/>
    <a:srgbClr val="01579B"/>
    <a:srgbClr val="EA80FC"/>
    <a:srgbClr val="FD8230"/>
    <a:srgbClr val="9C2222"/>
    <a:srgbClr val="232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6"/>
    <p:restoredTop sz="57768"/>
  </p:normalViewPr>
  <p:slideViewPr>
    <p:cSldViewPr>
      <p:cViewPr varScale="1">
        <p:scale>
          <a:sx n="91" d="100"/>
          <a:sy n="91" d="100"/>
        </p:scale>
        <p:origin x="92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693F5-270A-CA42-BA13-5BAC94094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302B7-B1BF-424D-814E-7353C3A0E58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F9BBA-A9BD-6344-AA98-520E3FE7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4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7849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15698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23546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31395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39244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47093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54941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62790" algn="l" defTabSz="41569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sad - Picture of Karen looking stressed with lots of sheets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happy - with a LIMS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and Craig as customers, review/ UAT/ lab 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 team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why and how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 quote about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Naomi - external facing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stats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 quote about the multiplex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Michelle quote about what Saphyr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quote about what Pacbio does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about future ONT and Pacbio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62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High level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What services Traction is currently speaking to</a:t>
                </a:r>
              </a:p>
              <a:p>
                <a:endParaRPr lang="en-GB" sz="5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5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SS -&gt; SE -&gt; Traction -&gt; WH</a:t>
                </a:r>
                <a:r>
                  <a:rPr lang="en-GB" dirty="0">
                    <a:effectLst/>
                  </a:rPr>
                  <a:t> 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Picture of SS sample manifest</a:t>
                </a:r>
              </a:p>
              <a:p>
                <a:r>
                  <a:rPr lang="en-GB" dirty="0">
                    <a:effectLst/>
                  </a:rPr>
                  <a:t>Picture of Sample Extraction</a:t>
                </a:r>
              </a:p>
              <a:p>
                <a:r>
                  <a:rPr lang="en-GB" dirty="0">
                    <a:effectLst/>
                  </a:rPr>
                  <a:t>Picture of Traction</a:t>
                </a:r>
              </a:p>
              <a:p>
                <a:r>
                  <a:rPr lang="en-GB" dirty="0">
                    <a:effectLst/>
                  </a:rPr>
                  <a:t>Picture of data</a:t>
                </a:r>
              </a:p>
              <a:p>
                <a:r>
                  <a:rPr lang="en-GB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GB" dirty="0">
                    <a:effectLst/>
                  </a:rPr>
                  <a:t>s etc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ACTION:</a:t>
                </a:r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Create high level architecture diagram</a:t>
                </a:r>
              </a:p>
              <a:p>
                <a:r>
                  <a:rPr lang="en-US" dirty="0"/>
                  <a:t>Get screenshots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Saphyr 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is …. (get from Michelle)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software o the Saphyr instrument 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screenshots</a:t>
            </a:r>
          </a:p>
          <a:p>
            <a:r>
              <a:rPr lang="en-GB" dirty="0">
                <a:effectLst/>
              </a:rPr>
              <a:t>Picture of Saphyr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Picture of Saphyr software</a:t>
            </a:r>
          </a:p>
          <a:p>
            <a:r>
              <a:rPr lang="en-US" dirty="0"/>
              <a:t>Get quote from Michelle about Saphyr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 (screen shots of the below)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it does …</a:t>
            </a:r>
          </a:p>
          <a:p>
            <a:pPr lvl="0"/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Reception page 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page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creation</a:t>
            </a:r>
          </a:p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 of sample sheet</a:t>
            </a:r>
          </a:p>
          <a:p>
            <a:r>
              <a:rPr lang="en-GB" dirty="0">
                <a:effectLst/>
              </a:rPr>
              <a:t>Picture of Pacbio Instrument + SMRT link up</a:t>
            </a:r>
          </a:p>
          <a:p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quote from Karen about Pacbio and what it does</a:t>
            </a:r>
          </a:p>
          <a:p>
            <a:r>
              <a:rPr lang="en-GB" dirty="0">
                <a:effectLst/>
              </a:rPr>
              <a:t>Get lots of screenshot</a:t>
            </a:r>
          </a:p>
          <a:p>
            <a:r>
              <a:rPr lang="en-GB" dirty="0">
                <a:effectLst/>
              </a:rPr>
              <a:t>Get image of the instrument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1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add support for different instruments: </a:t>
            </a: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support for extraction, reception, QC, run creation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tracking support for QC and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femto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pulse (images)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automation – important as throughput increased with the Tree of Life project. Also to automatically generate a run to export to instrument on creation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ONT logo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gridion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instrument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automation and Tree of Life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/>
              <a:t>ACTION:</a:t>
            </a:r>
          </a:p>
          <a:p>
            <a:endParaRPr lang="en-US" dirty="0"/>
          </a:p>
          <a:p>
            <a:r>
              <a:rPr lang="en-US" dirty="0"/>
              <a:t>Speak to Karen</a:t>
            </a:r>
          </a:p>
          <a:p>
            <a:r>
              <a:rPr lang="en-US" dirty="0" err="1"/>
              <a:t>Visualise</a:t>
            </a:r>
            <a:r>
              <a:rPr lang="en-US" dirty="0"/>
              <a:t> QC tracking for </a:t>
            </a:r>
            <a:r>
              <a:rPr lang="en-US" dirty="0" err="1"/>
              <a:t>pacbio</a:t>
            </a:r>
            <a:r>
              <a:rPr lang="en-US" dirty="0"/>
              <a:t> – find out how to picture QC</a:t>
            </a:r>
          </a:p>
          <a:p>
            <a:r>
              <a:rPr lang="en-US" dirty="0"/>
              <a:t>Image of </a:t>
            </a:r>
            <a:r>
              <a:rPr lang="en-US" dirty="0" err="1"/>
              <a:t>femto</a:t>
            </a:r>
            <a:r>
              <a:rPr lang="en-US" dirty="0"/>
              <a:t> pulse (images)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you’s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to…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read team: Karen, Craig, Emma, Michelle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FCE support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 else</a:t>
            </a:r>
            <a:r>
              <a:rPr lang="en-GB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from Karen </a:t>
            </a:r>
          </a:p>
          <a:p>
            <a:r>
              <a:rPr lang="en-US" dirty="0"/>
              <a:t>Why and how the LIMS will help her</a:t>
            </a:r>
          </a:p>
          <a:p>
            <a:endParaRPr lang="en-US" dirty="0"/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Karen with spreadsheets and paper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Karen why LIMS will help her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of Karen </a:t>
            </a:r>
          </a:p>
          <a:p>
            <a:r>
              <a:rPr lang="en-GB" dirty="0">
                <a:effectLst/>
              </a:rPr>
              <a:t>Get quote from Karen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Keith: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missing from the current data gathering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LIMS be able to help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>
                <a:effectLst/>
              </a:rPr>
              <a:t>What </a:t>
            </a:r>
            <a:r>
              <a:rPr lang="en-GB" dirty="0" err="1">
                <a:effectLst/>
              </a:rPr>
              <a:t>Tracton</a:t>
            </a:r>
            <a:r>
              <a:rPr lang="en-GB" dirty="0">
                <a:effectLst/>
              </a:rPr>
              <a:t> delivers to NPG / faculty delivery</a:t>
            </a:r>
          </a:p>
          <a:p>
            <a:r>
              <a:rPr lang="en-GB" dirty="0" err="1">
                <a:effectLst/>
              </a:rPr>
              <a:t>Buisness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impare</a:t>
            </a:r>
            <a:r>
              <a:rPr lang="en-GB" dirty="0">
                <a:effectLst/>
              </a:rPr>
              <a:t> of traction for NPG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Speak to Keith</a:t>
            </a:r>
          </a:p>
          <a:p>
            <a:r>
              <a:rPr lang="en-GB" dirty="0">
                <a:effectLst/>
              </a:rPr>
              <a:t>Get quote from Keith</a:t>
            </a:r>
          </a:p>
          <a:p>
            <a:r>
              <a:rPr lang="en-GB" dirty="0">
                <a:effectLst/>
              </a:rPr>
              <a:t>Get idea from Keith</a:t>
            </a:r>
          </a:p>
          <a:p>
            <a:r>
              <a:rPr lang="en-GB" dirty="0">
                <a:effectLst/>
              </a:rPr>
              <a:t>What you have to do without LIMS</a:t>
            </a:r>
          </a:p>
          <a:p>
            <a:r>
              <a:rPr lang="en-GB" dirty="0">
                <a:effectLst/>
              </a:rPr>
              <a:t>What you have to do with LIMS</a:t>
            </a:r>
          </a:p>
          <a:p>
            <a:r>
              <a:rPr lang="en-GB" dirty="0">
                <a:effectLst/>
              </a:rPr>
              <a:t>Get images that reflect his work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NPG need to know …</a:t>
            </a:r>
          </a:p>
          <a:p>
            <a:endParaRPr lang="en-GB" dirty="0">
              <a:effectLst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know what, when and where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 that information from the MLWH, which is inserted from Traction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the data that Traction puts into the MLWH</a:t>
            </a:r>
          </a:p>
          <a:p>
            <a:endParaRPr lang="en-US" dirty="0"/>
          </a:p>
          <a:p>
            <a:r>
              <a:rPr lang="en-US" dirty="0"/>
              <a:t>NPG want to know what biological material has been loaded which flowcell</a:t>
            </a:r>
          </a:p>
          <a:p>
            <a:r>
              <a:rPr lang="en-US" dirty="0"/>
              <a:t>NPG </a:t>
            </a:r>
            <a:r>
              <a:rPr lang="en-US" dirty="0" err="1"/>
              <a:t>identiy</a:t>
            </a:r>
            <a:r>
              <a:rPr lang="en-US" dirty="0"/>
              <a:t> the origin of samples which is loaded onto the oxford ONT </a:t>
            </a:r>
            <a:r>
              <a:rPr lang="en-US" dirty="0" err="1"/>
              <a:t>tehnologies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Timestamps from files</a:t>
            </a:r>
          </a:p>
          <a:p>
            <a:r>
              <a:rPr lang="en-US" dirty="0"/>
              <a:t>And gives NPG a way to know what runs to expect on the machine</a:t>
            </a:r>
          </a:p>
          <a:p>
            <a:r>
              <a:rPr lang="en-US" dirty="0"/>
              <a:t>NPG can physically look at what is on the disk</a:t>
            </a:r>
          </a:p>
          <a:p>
            <a:r>
              <a:rPr lang="en-US" dirty="0"/>
              <a:t>Can compare that to what is in Traction to make sure they have got all the data</a:t>
            </a:r>
          </a:p>
          <a:p>
            <a:endParaRPr lang="en-US" dirty="0"/>
          </a:p>
          <a:p>
            <a:r>
              <a:rPr lang="en-US" dirty="0"/>
              <a:t>Currently, without </a:t>
            </a:r>
            <a:r>
              <a:rPr lang="en-US" dirty="0" err="1"/>
              <a:t>Tracton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know what the sample is currently, </a:t>
            </a:r>
          </a:p>
          <a:p>
            <a:endParaRPr lang="en-US" dirty="0"/>
          </a:p>
          <a:p>
            <a:r>
              <a:rPr lang="en-US" dirty="0" err="1"/>
              <a:t>Collobrate</a:t>
            </a:r>
            <a:r>
              <a:rPr lang="en-US" dirty="0"/>
              <a:t> – fields in the MLWH table</a:t>
            </a:r>
          </a:p>
          <a:p>
            <a:endParaRPr lang="en-US" dirty="0"/>
          </a:p>
          <a:p>
            <a:r>
              <a:rPr lang="en-US" dirty="0"/>
              <a:t>Make sure the required fields</a:t>
            </a:r>
          </a:p>
          <a:p>
            <a:r>
              <a:rPr lang="en-US" dirty="0"/>
              <a:t>Discussed the fields in the table to make sure data NPG required was inserted</a:t>
            </a:r>
          </a:p>
          <a:p>
            <a:endParaRPr lang="en-US" dirty="0"/>
          </a:p>
          <a:p>
            <a:r>
              <a:rPr lang="en-US" dirty="0" err="1"/>
              <a:t>Gridion</a:t>
            </a:r>
            <a:r>
              <a:rPr lang="en-US" dirty="0"/>
              <a:t> – nothing before Traction</a:t>
            </a:r>
          </a:p>
          <a:p>
            <a:r>
              <a:rPr lang="en-US" dirty="0"/>
              <a:t>R&amp;D </a:t>
            </a:r>
            <a:r>
              <a:rPr lang="en-US" dirty="0" err="1"/>
              <a:t>machience</a:t>
            </a:r>
            <a:r>
              <a:rPr lang="en-US" dirty="0"/>
              <a:t> –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Permition</a:t>
            </a:r>
            <a:r>
              <a:rPr lang="en-US" dirty="0"/>
              <a:t> – done in an ad hoc way. P gives an example of what the </a:t>
            </a:r>
            <a:r>
              <a:rPr lang="en-US" dirty="0" err="1"/>
              <a:t>gridion</a:t>
            </a:r>
            <a:r>
              <a:rPr lang="en-US" dirty="0"/>
              <a:t> used to be like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different areas to address: operations, faculty, external partners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central place to track long read samples – not suitable at the moment. Need one to track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 is wrong -&gt; Traction right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 to show operations with a LIMS that doesn’t support long read -&gt; operation with LIMS that does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of Life </a:t>
            </a: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able to know that the sample that went in matches the data that came out.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an idea of where the sample are in the workflow e.g. QC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 sample with output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whether there is still sample material left for further analysis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be able to see what is going on with their samples and need to be able to analyse the data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of Tree of Life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stats of Tree of Life and Info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 show management of data 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Partners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they need to use our data?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to Naomi – give better idea of what they want, and how to visualise it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History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Musuem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NHM 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LIMS tracking we will have all of the historical data e.g. method of extractions which we can </a:t>
            </a:r>
            <a:r>
              <a:rPr lang="en-GB" sz="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correllate</a:t>
            </a:r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sequencing data to give us an idea of how we can improve pipelines in the future.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Speaking to Naomi – get better idea for the external partner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stats for Tree of Life for Faculty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something up to show SS = old, Traction new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ups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review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en-GB" dirty="0">
                <a:effectLst/>
              </a:rPr>
              <a:t> 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Lots of image of techy processes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ACTIONS:</a:t>
            </a:r>
          </a:p>
          <a:p>
            <a:endParaRPr lang="en-GB" dirty="0">
              <a:effectLst/>
            </a:endParaRPr>
          </a:p>
          <a:p>
            <a:r>
              <a:rPr lang="en-GB" dirty="0">
                <a:effectLst/>
              </a:rPr>
              <a:t>Get pictures from Mark of stand ups</a:t>
            </a:r>
          </a:p>
          <a:p>
            <a:endParaRPr lang="en-GB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interaction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their process 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meetings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feedback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walk through with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ACTIONS:</a:t>
            </a:r>
          </a:p>
          <a:p>
            <a:endParaRPr lang="en-US" dirty="0"/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Get picture of us in room with Karen and Craig - review</a:t>
            </a:r>
          </a:p>
          <a:p>
            <a:r>
              <a:rPr lang="en-US" dirty="0"/>
              <a:t>Pictures of process diagrams</a:t>
            </a:r>
          </a:p>
          <a:p>
            <a:r>
              <a:rPr lang="en-US" dirty="0"/>
              <a:t>Richs tracking</a:t>
            </a:r>
          </a:p>
          <a:p>
            <a:r>
              <a:rPr lang="en-US" dirty="0"/>
              <a:t>Picture of us testing in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learnt to improve our software development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– try to remove ambiguity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planning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Taskings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MVP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Slack</a:t>
            </a: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15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images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wrong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2right software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maps - Mapping out the process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 from Craig</a:t>
            </a:r>
          </a:p>
          <a:p>
            <a:r>
              <a:rPr lang="en-US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spike planning</a:t>
            </a: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ACTIONS: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 to Craig about last spike meeting</a:t>
            </a:r>
          </a:p>
          <a:p>
            <a:r>
              <a:rPr lang="en-GB" sz="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of the multi plex</a:t>
            </a: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F9BBA-A9BD-6344-AA98-520E3FE767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4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2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66624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133976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046920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5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4170156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378208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12409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E3B87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793445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8215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2905762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1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99200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143436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54640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600180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3517037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2754358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</p:spTree>
    <p:extLst>
      <p:ext uri="{BB962C8B-B14F-4D97-AF65-F5344CB8AC3E}">
        <p14:creationId xmlns:p14="http://schemas.microsoft.com/office/powerpoint/2010/main" val="16649243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041284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04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229250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938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8139911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7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92886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5127527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2" name="object 3"/>
          <p:cNvSpPr/>
          <p:nvPr userDrawn="1"/>
        </p:nvSpPr>
        <p:spPr>
          <a:xfrm>
            <a:off x="0" y="2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4264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10830212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40181111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solidFill>
                  <a:schemeClr val="bg1"/>
                </a:solidFill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339091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3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4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5" name="Picture Placeholder 163"/>
          <p:cNvSpPr>
            <a:spLocks noGrp="1"/>
          </p:cNvSpPr>
          <p:nvPr>
            <p:ph type="pic" sz="quarter" idx="23" hasCustomPrompt="1"/>
          </p:nvPr>
        </p:nvSpPr>
        <p:spPr>
          <a:xfrm>
            <a:off x="3597199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6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7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88" name="Picture Placeholder 163"/>
          <p:cNvSpPr>
            <a:spLocks noGrp="1"/>
          </p:cNvSpPr>
          <p:nvPr>
            <p:ph type="pic" sz="quarter" idx="26" hasCustomPrompt="1"/>
          </p:nvPr>
        </p:nvSpPr>
        <p:spPr>
          <a:xfrm>
            <a:off x="6133737" y="1436773"/>
            <a:ext cx="1938551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89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90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3090731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/>
          <p:cNvSpPr/>
          <p:nvPr userDrawn="1"/>
        </p:nvSpPr>
        <p:spPr>
          <a:xfrm>
            <a:off x="0" y="29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6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67" name="object 2"/>
          <p:cNvSpPr/>
          <p:nvPr userDrawn="1"/>
        </p:nvSpPr>
        <p:spPr>
          <a:xfrm>
            <a:off x="1071564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"/>
          <p:cNvSpPr/>
          <p:nvPr userDrawn="1"/>
        </p:nvSpPr>
        <p:spPr>
          <a:xfrm>
            <a:off x="3602832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20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 userDrawn="1"/>
        </p:nvSpPr>
        <p:spPr>
          <a:xfrm>
            <a:off x="6134100" y="2850178"/>
            <a:ext cx="1938551" cy="0"/>
          </a:xfrm>
          <a:custGeom>
            <a:avLst/>
            <a:gdLst/>
            <a:ahLst/>
            <a:cxnLst/>
            <a:rect l="l" t="t" r="r" b="b"/>
            <a:pathLst>
              <a:path w="4262119">
                <a:moveTo>
                  <a:pt x="0" y="0"/>
                </a:moveTo>
                <a:lnTo>
                  <a:pt x="4261650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5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2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5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4" name="Text Placeholder 75"/>
          <p:cNvSpPr>
            <a:spLocks noGrp="1"/>
          </p:cNvSpPr>
          <p:nvPr>
            <p:ph type="body" sz="quarter" idx="24" hasCustomPrompt="1"/>
          </p:nvPr>
        </p:nvSpPr>
        <p:spPr>
          <a:xfrm>
            <a:off x="358936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5" name="Text Placeholder 75"/>
          <p:cNvSpPr>
            <a:spLocks noGrp="1"/>
          </p:cNvSpPr>
          <p:nvPr>
            <p:ph type="body" sz="quarter" idx="25" hasCustomPrompt="1"/>
          </p:nvPr>
        </p:nvSpPr>
        <p:spPr>
          <a:xfrm>
            <a:off x="358936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77" name="Text Placeholder 75"/>
          <p:cNvSpPr>
            <a:spLocks noGrp="1"/>
          </p:cNvSpPr>
          <p:nvPr>
            <p:ph type="body" sz="quarter" idx="27" hasCustomPrompt="1"/>
          </p:nvPr>
        </p:nvSpPr>
        <p:spPr>
          <a:xfrm>
            <a:off x="6125900" y="3444400"/>
            <a:ext cx="1951659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8" hasCustomPrompt="1"/>
          </p:nvPr>
        </p:nvSpPr>
        <p:spPr>
          <a:xfrm>
            <a:off x="6125900" y="3055998"/>
            <a:ext cx="1951659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743942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335160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ment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"/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6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1535662" y="1230493"/>
            <a:ext cx="6140101" cy="277383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41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statement copy.</a:t>
            </a:r>
          </a:p>
        </p:txBody>
      </p:sp>
    </p:spTree>
    <p:extLst>
      <p:ext uri="{BB962C8B-B14F-4D97-AF65-F5344CB8AC3E}">
        <p14:creationId xmlns:p14="http://schemas.microsoft.com/office/powerpoint/2010/main" val="12678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(Landsca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73" y="0"/>
            <a:ext cx="4571960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8028" y="1393453"/>
            <a:ext cx="6418489" cy="273780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6963230" y="1392841"/>
            <a:ext cx="1802086" cy="273176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620007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, 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15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1" y="0"/>
            <a:ext cx="4573083" cy="5142779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b="1" i="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Click to add graphs </a:t>
            </a:r>
          </a:p>
          <a:p>
            <a:pPr lvl="0"/>
            <a:r>
              <a:rPr lang="en-US" b="1" i="0" dirty="0">
                <a:latin typeface="Helvetica Neue" charset="0"/>
                <a:ea typeface="Helvetica Neue" charset="0"/>
                <a:cs typeface="Helvetica Neue" charset="0"/>
              </a:rPr>
              <a:t>and content</a:t>
            </a:r>
            <a:endParaRPr lang="en-US" dirty="0"/>
          </a:p>
        </p:txBody>
      </p:sp>
      <p:sp>
        <p:nvSpPr>
          <p:cNvPr id="8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solidFill>
                    <a:schemeClr val="bg1"/>
                  </a:solidFill>
                </a:ln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</p:spTree>
    <p:extLst>
      <p:ext uri="{BB962C8B-B14F-4D97-AF65-F5344CB8AC3E}">
        <p14:creationId xmlns:p14="http://schemas.microsoft.com/office/powerpoint/2010/main" val="1871179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7615311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375594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014041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text/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764345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46482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111844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text/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4648200" y="1581149"/>
            <a:ext cx="3731455" cy="254345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37338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8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6944515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wid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762000" y="1581150"/>
            <a:ext cx="7620000" cy="2545200"/>
          </a:xfrm>
          <a:prstGeom prst="rect">
            <a:avLst/>
          </a:prstGeom>
        </p:spPr>
        <p:txBody>
          <a:bodyPr anchor="ctr"/>
          <a:lstStyle>
            <a:lvl1pPr marL="0" marR="0" indent="0" algn="ctr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>
                <a:latin typeface="Helvetica Neue" pitchFamily="2"/>
                <a:ea typeface="Helvetica Neue" pitchFamily="2"/>
                <a:cs typeface="Helvetica Neue" pitchFamily="2"/>
              </a:defRPr>
            </a:lvl1pPr>
            <a:lvl5pPr>
              <a:defRPr/>
            </a:lvl5pPr>
          </a:lstStyle>
          <a:p>
            <a:pPr marL="0" marR="0" lvl="0" indent="0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charts/graphics</a:t>
            </a:r>
          </a:p>
        </p:txBody>
      </p:sp>
      <p:sp>
        <p:nvSpPr>
          <p:cNvPr id="7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4255092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  <p:sp>
        <p:nvSpPr>
          <p:cNvPr id="5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240652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0" y="0"/>
            <a:ext cx="4571960" cy="514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" y="-62"/>
            <a:ext cx="9144142" cy="5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C2222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8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9C222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931301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 flip="none" rotWithShape="1"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8201762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9C2222"/>
              </a:gs>
              <a:gs pos="100000">
                <a:srgbClr val="FD8230"/>
              </a:gs>
            </a:gsLst>
            <a:lin ang="27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9C222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1245305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1579B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196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1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232642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4236701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76967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EA80FC"/>
              </a:gs>
              <a:gs pos="100000">
                <a:srgbClr val="01579B"/>
              </a:gs>
            </a:gsLst>
            <a:lin ang="14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01579B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2793382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143" name="object 3"/>
          <p:cNvSpPr/>
          <p:nvPr userDrawn="1"/>
        </p:nvSpPr>
        <p:spPr>
          <a:xfrm>
            <a:off x="0" y="289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BC02D"/>
          </a:soli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"/>
            <a:ext cx="4572272" cy="51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54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sp>
        <p:nvSpPr>
          <p:cNvPr id="283" name="Text Placeholder 280"/>
          <p:cNvSpPr>
            <a:spLocks noGrp="1"/>
          </p:cNvSpPr>
          <p:nvPr>
            <p:ph type="body" sz="quarter" idx="10" hasCustomPrompt="1"/>
          </p:nvPr>
        </p:nvSpPr>
        <p:spPr>
          <a:xfrm>
            <a:off x="5364556" y="1386695"/>
            <a:ext cx="2978222" cy="873153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>
              <a:lnSpc>
                <a:spcPct val="100000"/>
              </a:lnSpc>
              <a:buFontTx/>
              <a:buNone/>
              <a:tabLst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your title copy.</a:t>
            </a:r>
          </a:p>
        </p:txBody>
      </p:sp>
      <p:sp>
        <p:nvSpPr>
          <p:cNvPr id="285" name="Text Placeholder 280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3334179"/>
            <a:ext cx="2978222" cy="5031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tabLst/>
              <a:defRPr sz="13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103935" marR="0" lvl="0" indent="-103935" algn="l" defTabSz="415739" rtl="0" eaLnBrk="1" fontAlgn="auto" latinLnBrk="0" hangingPunct="1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Enter your subtitle copy.</a:t>
            </a:r>
          </a:p>
        </p:txBody>
      </p:sp>
      <p:sp>
        <p:nvSpPr>
          <p:cNvPr id="10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rgbClr val="FBC02D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</p:spTree>
    <p:extLst>
      <p:ext uri="{BB962C8B-B14F-4D97-AF65-F5344CB8AC3E}">
        <p14:creationId xmlns:p14="http://schemas.microsoft.com/office/powerpoint/2010/main" val="31684094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5" name="Picture Placeholder 163"/>
          <p:cNvSpPr>
            <a:spLocks noGrp="1"/>
          </p:cNvSpPr>
          <p:nvPr>
            <p:ph type="pic" sz="quarter" idx="10" hasCustomPrompt="1"/>
          </p:nvPr>
        </p:nvSpPr>
        <p:spPr>
          <a:xfrm>
            <a:off x="1071564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7" name="Picture Placeholder 163"/>
          <p:cNvSpPr>
            <a:spLocks noGrp="1"/>
          </p:cNvSpPr>
          <p:nvPr>
            <p:ph type="pic" sz="quarter" idx="11" hasCustomPrompt="1"/>
          </p:nvPr>
        </p:nvSpPr>
        <p:spPr>
          <a:xfrm>
            <a:off x="3016216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8" name="Picture Placeholder 163"/>
          <p:cNvSpPr>
            <a:spLocks noGrp="1"/>
          </p:cNvSpPr>
          <p:nvPr>
            <p:ph type="pic" sz="quarter" idx="12" hasCustomPrompt="1"/>
          </p:nvPr>
        </p:nvSpPr>
        <p:spPr>
          <a:xfrm>
            <a:off x="496884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69" name="Picture Placeholder 163"/>
          <p:cNvSpPr>
            <a:spLocks noGrp="1"/>
          </p:cNvSpPr>
          <p:nvPr>
            <p:ph type="pic" sz="quarter" idx="13" hasCustomPrompt="1"/>
          </p:nvPr>
        </p:nvSpPr>
        <p:spPr>
          <a:xfrm>
            <a:off x="6910931" y="1436773"/>
            <a:ext cx="1159107" cy="1171261"/>
          </a:xfrm>
          <a:prstGeom prst="rect">
            <a:avLst/>
          </a:prstGeom>
        </p:spPr>
        <p:txBody>
          <a:bodyPr lIns="41570" tIns="20785" rIns="41570" bIns="20785" anchor="ctr"/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an image</a:t>
            </a: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  <p:extLst>
      <p:ext uri="{BB962C8B-B14F-4D97-AF65-F5344CB8AC3E}">
        <p14:creationId xmlns:p14="http://schemas.microsoft.com/office/powerpoint/2010/main" val="20394866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399"/>
            <a:ext cx="9144142" cy="5143625"/>
          </a:xfrm>
          <a:prstGeom prst="rect">
            <a:avLst/>
          </a:prstGeom>
        </p:spPr>
      </p:pic>
      <p:sp>
        <p:nvSpPr>
          <p:cNvPr id="71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2502439"/>
            <a:ext cx="3012755" cy="151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76" name="Picture Placeholder 73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02"/>
            <a:ext cx="4572361" cy="5143702"/>
          </a:xfrm>
          <a:prstGeom prst="rect">
            <a:avLst/>
          </a:prstGeom>
          <a:solidFill>
            <a:schemeClr val="bg1"/>
          </a:solidFill>
        </p:spPr>
        <p:txBody>
          <a:bodyPr lIns="41570" tIns="20785" rIns="41570" bIns="20785" anchor="ctr"/>
          <a:lstStyle>
            <a:lvl1pPr marL="0" indent="0" algn="ctr">
              <a:buNone/>
              <a:defRPr sz="90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add your picture</a:t>
            </a:r>
          </a:p>
        </p:txBody>
      </p:sp>
      <p:sp>
        <p:nvSpPr>
          <p:cNvPr id="25" name="Text Placeholder 79"/>
          <p:cNvSpPr>
            <a:spLocks noGrp="1"/>
          </p:cNvSpPr>
          <p:nvPr>
            <p:ph type="body" sz="quarter" idx="13" hasCustomPrompt="1"/>
          </p:nvPr>
        </p:nvSpPr>
        <p:spPr>
          <a:xfrm>
            <a:off x="5364354" y="1185518"/>
            <a:ext cx="3012957" cy="131692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5999668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Cop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4572000" y="290"/>
            <a:ext cx="4572000" cy="5143211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39" y="11308556"/>
                </a:lnTo>
                <a:lnTo>
                  <a:pt x="1005203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gradFill>
            <a:gsLst>
              <a:gs pos="0">
                <a:srgbClr val="FBC02D"/>
              </a:gs>
              <a:gs pos="100000">
                <a:srgbClr val="4DB6AC"/>
              </a:gs>
            </a:gsLst>
            <a:lin ang="2400000" scaled="0"/>
          </a:gradFill>
        </p:spPr>
        <p:txBody>
          <a:bodyPr wrap="square" lIns="0" tIns="0" rIns="0" bIns="0" rtlCol="0"/>
          <a:lstStyle/>
          <a:p>
            <a:pPr marL="0" marR="0" lvl="0" indent="0" defTabSz="4157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-62"/>
            <a:ext cx="9144142" cy="514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sp>
        <p:nvSpPr>
          <p:cNvPr id="77" name="Text Placeholder 75"/>
          <p:cNvSpPr>
            <a:spLocks noGrp="1"/>
          </p:cNvSpPr>
          <p:nvPr>
            <p:ph type="body" sz="quarter" idx="11" hasCustomPrompt="1"/>
          </p:nvPr>
        </p:nvSpPr>
        <p:spPr>
          <a:xfrm>
            <a:off x="5364556" y="1064411"/>
            <a:ext cx="3012755" cy="306019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buNone/>
              <a:defRPr sz="900" baseline="0">
                <a:ln>
                  <a:noFill/>
                </a:ln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81" name="Text Placeholder 79"/>
          <p:cNvSpPr>
            <a:spLocks noGrp="1"/>
          </p:cNvSpPr>
          <p:nvPr>
            <p:ph type="body" sz="quarter" idx="12" hasCustomPrompt="1"/>
          </p:nvPr>
        </p:nvSpPr>
        <p:spPr>
          <a:xfrm>
            <a:off x="760986" y="1754293"/>
            <a:ext cx="2980374" cy="166909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2800" b="1" baseline="0">
                <a:solidFill>
                  <a:srgbClr val="FBC02D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</p:spTree>
    <p:extLst>
      <p:ext uri="{BB962C8B-B14F-4D97-AF65-F5344CB8AC3E}">
        <p14:creationId xmlns:p14="http://schemas.microsoft.com/office/powerpoint/2010/main" val="318217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8" y="399"/>
            <a:ext cx="4571252" cy="514270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"/>
            <a:ext cx="9144000" cy="5143546"/>
          </a:xfrm>
          <a:prstGeom prst="rect">
            <a:avLst/>
          </a:prstGeom>
        </p:spPr>
      </p:pic>
      <p:sp>
        <p:nvSpPr>
          <p:cNvPr id="83" name="object 2"/>
          <p:cNvSpPr/>
          <p:nvPr userDrawn="1"/>
        </p:nvSpPr>
        <p:spPr>
          <a:xfrm>
            <a:off x="1071564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bject 3"/>
          <p:cNvSpPr/>
          <p:nvPr userDrawn="1"/>
        </p:nvSpPr>
        <p:spPr>
          <a:xfrm>
            <a:off x="3009901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5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object 4"/>
          <p:cNvSpPr/>
          <p:nvPr userDrawn="1"/>
        </p:nvSpPr>
        <p:spPr>
          <a:xfrm>
            <a:off x="4962526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object 5"/>
          <p:cNvSpPr/>
          <p:nvPr userDrawn="1"/>
        </p:nvSpPr>
        <p:spPr>
          <a:xfrm>
            <a:off x="6903092" y="2850178"/>
            <a:ext cx="1171737" cy="0"/>
          </a:xfrm>
          <a:custGeom>
            <a:avLst/>
            <a:gdLst/>
            <a:ahLst/>
            <a:cxnLst/>
            <a:rect l="l" t="t" r="r" b="b"/>
            <a:pathLst>
              <a:path w="2576194">
                <a:moveTo>
                  <a:pt x="0" y="0"/>
                </a:moveTo>
                <a:lnTo>
                  <a:pt x="257583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4156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1" name="Text Placeholder 79"/>
          <p:cNvSpPr>
            <a:spLocks noGrp="1"/>
          </p:cNvSpPr>
          <p:nvPr>
            <p:ph type="body" sz="quarter" idx="14" hasCustomPrompt="1"/>
          </p:nvPr>
        </p:nvSpPr>
        <p:spPr>
          <a:xfrm>
            <a:off x="2230670" y="359426"/>
            <a:ext cx="4680259" cy="90157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28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Click to add your title copy.</a:t>
            </a:r>
          </a:p>
        </p:txBody>
      </p:sp>
      <p:sp>
        <p:nvSpPr>
          <p:cNvPr id="173" name="Text Placeholder 75"/>
          <p:cNvSpPr>
            <a:spLocks noGrp="1"/>
          </p:cNvSpPr>
          <p:nvPr>
            <p:ph type="body" sz="quarter" idx="15" hasCustomPrompt="1"/>
          </p:nvPr>
        </p:nvSpPr>
        <p:spPr>
          <a:xfrm>
            <a:off x="6903093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75" name="Text Placeholder 75"/>
          <p:cNvSpPr>
            <a:spLocks noGrp="1"/>
          </p:cNvSpPr>
          <p:nvPr>
            <p:ph type="body" sz="quarter" idx="16" hasCustomPrompt="1"/>
          </p:nvPr>
        </p:nvSpPr>
        <p:spPr>
          <a:xfrm>
            <a:off x="6903093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0" name="Text Placeholder 75"/>
          <p:cNvSpPr>
            <a:spLocks noGrp="1"/>
          </p:cNvSpPr>
          <p:nvPr>
            <p:ph type="body" sz="quarter" idx="17" hasCustomPrompt="1"/>
          </p:nvPr>
        </p:nvSpPr>
        <p:spPr>
          <a:xfrm>
            <a:off x="4962527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1" name="Text Placeholder 75"/>
          <p:cNvSpPr>
            <a:spLocks noGrp="1"/>
          </p:cNvSpPr>
          <p:nvPr>
            <p:ph type="body" sz="quarter" idx="18" hasCustomPrompt="1"/>
          </p:nvPr>
        </p:nvSpPr>
        <p:spPr>
          <a:xfrm>
            <a:off x="4962527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4" name="Text Placeholder 75"/>
          <p:cNvSpPr>
            <a:spLocks noGrp="1"/>
          </p:cNvSpPr>
          <p:nvPr>
            <p:ph type="body" sz="quarter" idx="19" hasCustomPrompt="1"/>
          </p:nvPr>
        </p:nvSpPr>
        <p:spPr>
          <a:xfrm>
            <a:off x="301621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5" name="Text Placeholder 75"/>
          <p:cNvSpPr>
            <a:spLocks noGrp="1"/>
          </p:cNvSpPr>
          <p:nvPr>
            <p:ph type="body" sz="quarter" idx="20" hasCustomPrompt="1"/>
          </p:nvPr>
        </p:nvSpPr>
        <p:spPr>
          <a:xfrm>
            <a:off x="301621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  <p:sp>
        <p:nvSpPr>
          <p:cNvPr id="186" name="Text Placeholder 75"/>
          <p:cNvSpPr>
            <a:spLocks noGrp="1"/>
          </p:cNvSpPr>
          <p:nvPr>
            <p:ph type="body" sz="quarter" idx="21" hasCustomPrompt="1"/>
          </p:nvPr>
        </p:nvSpPr>
        <p:spPr>
          <a:xfrm>
            <a:off x="1063726" y="3444400"/>
            <a:ext cx="1166945" cy="73308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body copy.</a:t>
            </a:r>
          </a:p>
        </p:txBody>
      </p:sp>
      <p:sp>
        <p:nvSpPr>
          <p:cNvPr id="187" name="Text Placeholder 75"/>
          <p:cNvSpPr>
            <a:spLocks noGrp="1"/>
          </p:cNvSpPr>
          <p:nvPr>
            <p:ph type="body" sz="quarter" idx="22" hasCustomPrompt="1"/>
          </p:nvPr>
        </p:nvSpPr>
        <p:spPr>
          <a:xfrm>
            <a:off x="1063726" y="3055998"/>
            <a:ext cx="1166945" cy="282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900" b="1" baseline="0">
                <a:solidFill>
                  <a:srgbClr val="23264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z="900" spc="-5" dirty="0">
                <a:solidFill>
                  <a:srgbClr val="1C213F"/>
                </a:solidFill>
                <a:latin typeface="Helvetica Neue"/>
                <a:cs typeface="Helvetica Neue"/>
              </a:rPr>
              <a:t>Click to add your subtitle copy.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4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41" r:id="rId2"/>
    <p:sldLayoutId id="2147483668" r:id="rId3"/>
    <p:sldLayoutId id="2147483669" r:id="rId4"/>
    <p:sldLayoutId id="2147483670" r:id="rId5"/>
    <p:sldLayoutId id="2147483694" r:id="rId6"/>
    <p:sldLayoutId id="2147483671" r:id="rId7"/>
    <p:sldLayoutId id="2147483672" r:id="rId8"/>
    <p:sldLayoutId id="2147483677" r:id="rId9"/>
    <p:sldLayoutId id="2147483673" r:id="rId10"/>
    <p:sldLayoutId id="2147483674" r:id="rId11"/>
    <p:sldLayoutId id="2147483675" r:id="rId12"/>
    <p:sldLayoutId id="2147483676" r:id="rId13"/>
    <p:sldLayoutId id="2147483696" r:id="rId14"/>
    <p:sldLayoutId id="2147483697" r:id="rId15"/>
    <p:sldLayoutId id="2147483698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678" r:id="rId22"/>
    <p:sldLayoutId id="214748367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42" r:id="rId2"/>
    <p:sldLayoutId id="2147483682" r:id="rId3"/>
    <p:sldLayoutId id="2147483683" r:id="rId4"/>
    <p:sldLayoutId id="2147483684" r:id="rId5"/>
    <p:sldLayoutId id="2147483695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9" r:id="rId14"/>
    <p:sldLayoutId id="2147483700" r:id="rId15"/>
    <p:sldLayoutId id="2147483701" r:id="rId16"/>
    <p:sldLayoutId id="2147483692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693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4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18" r:id="rId22"/>
    <p:sldLayoutId id="2147483719" r:id="rId23"/>
  </p:sldLayoutIdLst>
  <p:txStyles>
    <p:titleStyle>
      <a:lvl1pPr algn="l" defTabSz="415739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35" indent="-103935" algn="l" defTabSz="415739" rtl="0" eaLnBrk="1" latinLnBrk="0" hangingPunct="1">
        <a:lnSpc>
          <a:spcPct val="90000"/>
        </a:lnSpc>
        <a:spcBef>
          <a:spcPts val="454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1804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7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72754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35413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28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152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902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891" indent="-103935" algn="l" defTabSz="415739" rtl="0" eaLnBrk="1" latinLnBrk="0" hangingPunct="1">
        <a:lnSpc>
          <a:spcPct val="90000"/>
        </a:lnSpc>
        <a:spcBef>
          <a:spcPts val="228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6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73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609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478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47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21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508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956" algn="l" defTabSz="41573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78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32" r:id="rId3"/>
    <p:sldLayoutId id="2147483733" r:id="rId4"/>
    <p:sldLayoutId id="2147483735" r:id="rId5"/>
    <p:sldLayoutId id="2147483745" r:id="rId6"/>
    <p:sldLayoutId id="2147483736" r:id="rId7"/>
    <p:sldLayoutId id="2147483737" r:id="rId8"/>
    <p:sldLayoutId id="2147483738" r:id="rId9"/>
    <p:sldLayoutId id="2147483746" r:id="rId10"/>
    <p:sldLayoutId id="2147483739" r:id="rId11"/>
    <p:sldLayoutId id="2147483740" r:id="rId12"/>
  </p:sldLayoutIdLst>
  <p:txStyles>
    <p:titleStyle>
      <a:lvl1pPr algn="ctr" defTabSz="415698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887" indent="-155887" algn="l" defTabSz="415698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7754" indent="-129905" algn="l" defTabSz="415698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9622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27470" indent="-103924" algn="l" defTabSz="415698" rtl="0" eaLnBrk="1" latinLnBrk="0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35319" indent="-103924" algn="l" defTabSz="415698" rtl="0" eaLnBrk="1" latinLnBrk="0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168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1016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58865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66714" indent="-103924" algn="l" defTabSz="415698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7849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5698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23546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31395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39244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093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54941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62790" algn="l" defTabSz="41569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Traction – A Long Read LIMS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4556" y="3334178"/>
            <a:ext cx="2978222" cy="913971"/>
          </a:xfrm>
        </p:spPr>
        <p:txBody>
          <a:bodyPr/>
          <a:lstStyle/>
          <a:p>
            <a:r>
              <a:rPr lang="en-GB" sz="2000" dirty="0"/>
              <a:t>Harriet Craven</a:t>
            </a:r>
          </a:p>
          <a:p>
            <a:r>
              <a:rPr lang="en-GB" sz="2000" dirty="0"/>
              <a:t>Steve Inglis</a:t>
            </a:r>
          </a:p>
        </p:txBody>
      </p:sp>
    </p:spTree>
    <p:extLst>
      <p:ext uri="{BB962C8B-B14F-4D97-AF65-F5344CB8AC3E}">
        <p14:creationId xmlns:p14="http://schemas.microsoft.com/office/powerpoint/2010/main" val="108678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253523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285750"/>
            <a:ext cx="4680259" cy="901572"/>
          </a:xfrm>
        </p:spPr>
        <p:txBody>
          <a:bodyPr/>
          <a:lstStyle/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402F-5B5F-6E49-B77F-509B9015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302"/>
            <a:ext cx="2622550" cy="165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98B95-B1B8-A848-9048-BCC2B95C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29" y="2076595"/>
            <a:ext cx="23368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8E5C4-557A-B84F-896E-DB401CBE8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0058"/>
            <a:ext cx="35052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61BF2D-327E-7347-A82C-6854709F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29" y="3755321"/>
            <a:ext cx="4495800" cy="5207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2AA6795-E000-2949-B271-FEFA5508DD5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642265" y="1848751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44C9E4-97CA-3143-B3E7-FB93D52E4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995" y="2716050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3903F15-DF83-844C-9DF1-818E745CE4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5911" y="3664468"/>
            <a:ext cx="541344" cy="5937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1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5600" y="441544"/>
            <a:ext cx="4680259" cy="901572"/>
          </a:xfrm>
        </p:spPr>
        <p:txBody>
          <a:bodyPr/>
          <a:lstStyle/>
          <a:p>
            <a:r>
              <a:rPr lang="en-US" dirty="0"/>
              <a:t>Saphyr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9975-8A99-8B40-B361-467FF117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4550"/>
            <a:ext cx="4380208" cy="2871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98562-7993-5543-B309-29BE0A667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12433"/>
            <a:ext cx="3115830" cy="21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37987E-55CE-E243-815A-382BF6F77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3661"/>
            <a:ext cx="4038600" cy="1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7ACE-D8BA-DF43-B013-5C74BDFA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62150"/>
            <a:ext cx="5292758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5C7FD-63DA-B343-BD17-AB823C12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29" y="359426"/>
            <a:ext cx="2743199" cy="1605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A7384-240B-1040-B461-F83C3A1F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" y="0"/>
            <a:ext cx="3209955" cy="292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751D5-F136-AE4F-86F0-791B3D467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4" y="2777321"/>
            <a:ext cx="2585169" cy="22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98330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2AE582-BAC4-6548-ABC2-80B6C995F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ONT and Pacbio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BA655-3195-A545-823B-F390E1BF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3" y="175866"/>
            <a:ext cx="2717800" cy="167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A02AB-8888-1F41-982D-8D6CAA31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2" y="999622"/>
            <a:ext cx="2993733" cy="2123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C47D7-D390-3445-8926-ACCE7FD69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2572"/>
            <a:ext cx="3082684" cy="2935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E2488-9489-A444-A858-E4C35C7B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43994"/>
            <a:ext cx="3498850" cy="18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89971-2B50-B34E-954D-4480CDC61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579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55894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1E71312-40E8-F049-9B4C-ECE0F16DEDDA}"/>
              </a:ext>
            </a:extLst>
          </p:cNvPr>
          <p:cNvSpPr txBox="1">
            <a:spLocks/>
          </p:cNvSpPr>
          <p:nvPr/>
        </p:nvSpPr>
        <p:spPr>
          <a:xfrm>
            <a:off x="838200" y="895350"/>
            <a:ext cx="2978222" cy="1295399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Picture of Karen looking stressed with lots of sheets (LHS)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5E8F471-4D38-B040-81EE-C2187159C2FA}"/>
              </a:ext>
            </a:extLst>
          </p:cNvPr>
          <p:cNvSpPr txBox="1">
            <a:spLocks/>
          </p:cNvSpPr>
          <p:nvPr/>
        </p:nvSpPr>
        <p:spPr>
          <a:xfrm>
            <a:off x="5257800" y="666750"/>
            <a:ext cx="2978222" cy="1219301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Picture of Karen looking happy with a LIMS (RHS)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09BBAE-153F-AF47-AA78-0D72C75702EE}"/>
              </a:ext>
            </a:extLst>
          </p:cNvPr>
          <p:cNvSpPr txBox="1">
            <a:spLocks/>
          </p:cNvSpPr>
          <p:nvPr/>
        </p:nvSpPr>
        <p:spPr>
          <a:xfrm>
            <a:off x="3579355" y="4400550"/>
            <a:ext cx="2978222" cy="609499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Add quote from Karen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6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E5B0F62-9A6D-1549-999C-78BADB932CBB}"/>
              </a:ext>
            </a:extLst>
          </p:cNvPr>
          <p:cNvSpPr txBox="1">
            <a:spLocks/>
          </p:cNvSpPr>
          <p:nvPr/>
        </p:nvSpPr>
        <p:spPr>
          <a:xfrm>
            <a:off x="838200" y="895350"/>
            <a:ext cx="8153400" cy="2819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Keith</a:t>
            </a:r>
          </a:p>
          <a:p>
            <a:pPr marL="0" indent="0">
              <a:buNone/>
            </a:pPr>
            <a:r>
              <a:rPr lang="en-US" sz="2200" dirty="0"/>
              <a:t>NPG</a:t>
            </a:r>
          </a:p>
          <a:p>
            <a:pPr marL="0" indent="0">
              <a:buNone/>
            </a:pPr>
            <a:r>
              <a:rPr lang="en-GB" sz="2400" b="1" dirty="0"/>
              <a:t>New Pipeline Group (NPG) | DNA Pipelines Informatics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0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B3C90-E368-8646-86F2-B092C76BD1A6}"/>
              </a:ext>
            </a:extLst>
          </p:cNvPr>
          <p:cNvSpPr txBox="1">
            <a:spLocks/>
          </p:cNvSpPr>
          <p:nvPr/>
        </p:nvSpPr>
        <p:spPr>
          <a:xfrm>
            <a:off x="5364556" y="590551"/>
            <a:ext cx="2978222" cy="533400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Operations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6A9D83-17F2-F446-AAFF-701D71802F7D}"/>
              </a:ext>
            </a:extLst>
          </p:cNvPr>
          <p:cNvSpPr txBox="1">
            <a:spLocks/>
          </p:cNvSpPr>
          <p:nvPr/>
        </p:nvSpPr>
        <p:spPr>
          <a:xfrm>
            <a:off x="5364556" y="1428965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A12CE5E-02DF-354B-95A5-A21C7A7299D8}"/>
              </a:ext>
            </a:extLst>
          </p:cNvPr>
          <p:cNvSpPr txBox="1">
            <a:spLocks/>
          </p:cNvSpPr>
          <p:nvPr/>
        </p:nvSpPr>
        <p:spPr>
          <a:xfrm>
            <a:off x="5364556" y="2114872"/>
            <a:ext cx="2978222" cy="533400"/>
          </a:xfrm>
          <a:prstGeom prst="rect">
            <a:avLst/>
          </a:prstGeom>
        </p:spPr>
        <p:txBody>
          <a:bodyPr lIns="0" tIns="0" rIns="0" bIns="0" anchor="t"/>
          <a:lstStyle>
            <a:lvl1pPr marL="7217" indent="-7217" algn="l" defTabSz="415739" rtl="0" eaLnBrk="1" latinLnBrk="0" hangingPunct="1">
              <a:lnSpc>
                <a:spcPct val="100000"/>
              </a:lnSpc>
              <a:spcBef>
                <a:spcPts val="454"/>
              </a:spcBef>
              <a:buFontTx/>
              <a:buNone/>
              <a:tabLst/>
              <a:defRPr sz="2800" b="1" kern="12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External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44F68-5E59-D746-800D-081493A4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3376"/>
            <a:ext cx="2336846" cy="15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403B3-D095-944A-BF85-49B2596D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6770" b="14327"/>
          <a:stretch/>
        </p:blipFill>
        <p:spPr>
          <a:xfrm>
            <a:off x="1828800" y="2121222"/>
            <a:ext cx="2821228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25024-45AB-A443-AB3E-6024600D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213867"/>
            <a:ext cx="4508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4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7CAD31-F043-3040-912E-CC33B0DCC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76901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982D-5DC9-7C48-A167-7FA746AE38D5}"/>
              </a:ext>
            </a:extLst>
          </p:cNvPr>
          <p:cNvSpPr txBox="1">
            <a:spLocks/>
          </p:cNvSpPr>
          <p:nvPr/>
        </p:nvSpPr>
        <p:spPr>
          <a:xfrm>
            <a:off x="3372411" y="2064459"/>
            <a:ext cx="4380378" cy="588661"/>
          </a:xfrm>
          <a:prstGeom prst="rect">
            <a:avLst/>
          </a:prstGeom>
        </p:spPr>
        <p:txBody>
          <a:bodyPr/>
          <a:lstStyle>
            <a:lvl1pPr marL="103935" indent="-103935" algn="l" defTabSz="415739" rtl="0" eaLnBrk="1" latinLnBrk="0" hangingPunct="1">
              <a:lnSpc>
                <a:spcPct val="90000"/>
              </a:lnSpc>
              <a:spcBef>
                <a:spcPts val="454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1804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67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54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413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28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1152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902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66891" indent="-103935" algn="l" defTabSz="415739" rtl="0" eaLnBrk="1" latinLnBrk="0" hangingPunct="1">
              <a:lnSpc>
                <a:spcPct val="90000"/>
              </a:lnSpc>
              <a:spcBef>
                <a:spcPts val="228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C4800-A5EC-1A42-A902-8110D82D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1" y="103396"/>
            <a:ext cx="3130550" cy="22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DB3E7-5A82-6441-8D69-46CD77848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5696" r="2428"/>
          <a:stretch/>
        </p:blipFill>
        <p:spPr>
          <a:xfrm>
            <a:off x="6095999" y="2827251"/>
            <a:ext cx="2895600" cy="1997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E9E81-1A0A-3643-A2C8-48C987FD8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80" y="3055002"/>
            <a:ext cx="2705100" cy="176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5B80E-6BF9-F547-838E-A01AD7AD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043"/>
            <a:ext cx="2587759" cy="1611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45B879-24F1-764D-A72C-1DC4DF633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4445"/>
            <a:ext cx="2114661" cy="1996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D8E851-908A-044F-9A67-F06EA2A3AA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81" y="566318"/>
            <a:ext cx="2399952" cy="16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Customer Interaction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74094-9B27-6441-B79E-850F1D3C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34" y="1112564"/>
            <a:ext cx="4216480" cy="304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72624-3795-C745-BB44-546FA708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67"/>
            <a:ext cx="4508404" cy="29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B89C1-A2C3-B742-8543-52A0A08F1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we learnt to do better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CABD3-91F0-0444-AA04-A25392C8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74" y="1589796"/>
            <a:ext cx="2735649" cy="159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A0A84-0EA8-2840-928E-D12A2F516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7" b="19231"/>
          <a:stretch/>
        </p:blipFill>
        <p:spPr>
          <a:xfrm>
            <a:off x="5198856" y="1589796"/>
            <a:ext cx="368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01375-5769-0B44-ADE0-2EF182FB6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816562"/>
            <a:ext cx="1863182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8BD31D-7D12-EA48-B0DA-FED333CCB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8" y="3486150"/>
            <a:ext cx="8458200" cy="14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655"/>
      </p:ext>
    </p:extLst>
  </p:cSld>
  <p:clrMapOvr>
    <a:masterClrMapping/>
  </p:clrMapOvr>
</p:sld>
</file>

<file path=ppt/theme/theme1.xml><?xml version="1.0" encoding="utf-8"?>
<a:theme xmlns:a="http://schemas.openxmlformats.org/drawingml/2006/main" name="Sanger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85B53DF1-BC04-BB4C-B8D2-4C50B886071F}"/>
    </a:ext>
  </a:extLst>
</a:theme>
</file>

<file path=ppt/theme/theme2.xml><?xml version="1.0" encoding="utf-8"?>
<a:theme xmlns:a="http://schemas.openxmlformats.org/drawingml/2006/main" name="DNA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3.xml><?xml version="1.0" encoding="utf-8"?>
<a:theme xmlns:a="http://schemas.openxmlformats.org/drawingml/2006/main" name="DNA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001 - Presentation template" id="{C8CE2A04-3A6B-F742-BCA8-98FD7F70AAC5}" vid="{DE19FEC0-4776-634D-81D8-447D43F9885A}"/>
    </a:ext>
  </a:extLst>
</a:theme>
</file>

<file path=ppt/theme/theme4.xml><?xml version="1.0" encoding="utf-8"?>
<a:theme xmlns:a="http://schemas.openxmlformats.org/drawingml/2006/main" name="Gradi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</TotalTime>
  <Words>866</Words>
  <Application>Microsoft Macintosh PowerPoint</Application>
  <PresentationFormat>On-screen Show (16:9)</PresentationFormat>
  <Paragraphs>310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Helvetica Neue</vt:lpstr>
      <vt:lpstr>Calibri</vt:lpstr>
      <vt:lpstr>Cambria Math</vt:lpstr>
      <vt:lpstr>Arial</vt:lpstr>
      <vt:lpstr>Sanger Blue</vt:lpstr>
      <vt:lpstr>DNA Yellow</vt:lpstr>
      <vt:lpstr>DNA Red</vt:lpstr>
      <vt:lpstr>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evera si odit  asped magnam,  odioritaspis  molorro</dc:title>
  <dc:creator>Squad</dc:creator>
  <cp:lastModifiedBy>harriet craven</cp:lastModifiedBy>
  <cp:revision>70</cp:revision>
  <dcterms:created xsi:type="dcterms:W3CDTF">2018-01-03T10:30:03Z</dcterms:created>
  <dcterms:modified xsi:type="dcterms:W3CDTF">2019-11-19T17:14:06Z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2018-01-03T00:00:00Z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2018-01-03T00:00:00Z</vt:filetime>
  </property>
</Properties>
</file>